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98591-F441-7023-1B42-4F3C47624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/>
              <a:t>New ABAP SYNTAX TIPS &amp; EXPRESSIONS</a:t>
            </a:r>
            <a:endParaRPr lang="he-IL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C7D97-8DB7-CFFB-7ECE-33DC6FFE79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 i="1" dirty="0"/>
          </a:p>
        </p:txBody>
      </p:sp>
    </p:spTree>
    <p:extLst>
      <p:ext uri="{BB962C8B-B14F-4D97-AF65-F5344CB8AC3E}">
        <p14:creationId xmlns:p14="http://schemas.microsoft.com/office/powerpoint/2010/main" val="1868338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E31F4-4BAB-99DF-0D5B-E2146787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catch </a:t>
            </a:r>
            <a:r>
              <a:rPr lang="en-US" dirty="0" err="1"/>
              <a:t>cx_sy_itab_line_not_found</a:t>
            </a:r>
            <a:r>
              <a:rPr lang="en-US" dirty="0"/>
              <a:t>: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261E8-7A62-A79E-6B4C-2EA228F20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+mj-cs"/>
              </a:rPr>
              <a:t>data</a:t>
            </a:r>
            <a:r>
              <a:rPr lang="en-US" sz="3200" dirty="0">
                <a:solidFill>
                  <a:srgbClr val="800080"/>
                </a:solidFill>
                <a:effectLst/>
                <a:latin typeface="Courier New" panose="02070309020205020404" pitchFamily="49" charset="0"/>
                <a:cs typeface="+mj-cs"/>
              </a:rPr>
              <a:t>(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+mj-cs"/>
              </a:rPr>
              <a:t>gs_booking</a:t>
            </a:r>
            <a:r>
              <a:rPr lang="en-US" sz="3200" dirty="0">
                <a:solidFill>
                  <a:srgbClr val="800080"/>
                </a:solidFill>
                <a:effectLst/>
                <a:latin typeface="Courier New" panose="02070309020205020404" pitchFamily="49" charset="0"/>
                <a:cs typeface="+mj-cs"/>
              </a:rPr>
              <a:t>) = </a:t>
            </a:r>
            <a:r>
              <a:rPr lang="en-US" sz="320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+mj-cs"/>
              </a:rPr>
              <a:t>value 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+mj-cs"/>
              </a:rPr>
              <a:t>#</a:t>
            </a:r>
            <a:r>
              <a:rPr lang="en-US" sz="3200" dirty="0">
                <a:solidFill>
                  <a:srgbClr val="800080"/>
                </a:solidFill>
                <a:effectLst/>
                <a:latin typeface="Courier New" panose="02070309020205020404" pitchFamily="49" charset="0"/>
                <a:cs typeface="+mj-cs"/>
              </a:rPr>
              <a:t>( 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+mj-cs"/>
              </a:rPr>
              <a:t>gt_booking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+mj-cs"/>
              </a:rPr>
              <a:t>[ </a:t>
            </a:r>
            <a:r>
              <a:rPr lang="en-US" sz="3200" dirty="0">
                <a:solidFill>
                  <a:srgbClr val="3399FF"/>
                </a:solidFill>
                <a:effectLst/>
                <a:latin typeface="Courier New" panose="02070309020205020404" pitchFamily="49" charset="0"/>
                <a:cs typeface="+mj-cs"/>
              </a:rPr>
              <a:t>1 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+mj-cs"/>
              </a:rPr>
              <a:t>] </a:t>
            </a:r>
            <a:r>
              <a:rPr lang="en-US" sz="320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+mj-cs"/>
              </a:rPr>
              <a:t>optional </a:t>
            </a:r>
            <a:r>
              <a:rPr lang="en-US" sz="3200" dirty="0">
                <a:solidFill>
                  <a:srgbClr val="800080"/>
                </a:solidFill>
                <a:effectLst/>
                <a:latin typeface="Courier New" panose="02070309020205020404" pitchFamily="49" charset="0"/>
                <a:cs typeface="+mj-cs"/>
              </a:rPr>
              <a:t>).</a:t>
            </a:r>
            <a:r>
              <a:rPr lang="en-US" sz="3200" dirty="0">
                <a:cs typeface="+mj-cs"/>
              </a:rPr>
              <a:t> </a:t>
            </a:r>
          </a:p>
          <a:p>
            <a:endParaRPr lang="he-IL" sz="3200" dirty="0">
              <a:cs typeface="+mj-cs"/>
            </a:endParaRPr>
          </a:p>
          <a:p>
            <a:endParaRPr lang="he-IL" dirty="0"/>
          </a:p>
          <a:p>
            <a:endParaRPr lang="en-US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19911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5CB8-36C0-65A2-F934-A2014E8F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data display: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FD8C6-FEBE-324F-8333-741D47550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+mj-cs"/>
              </a:rPr>
              <a:t>cl_demo_output</a:t>
            </a:r>
            <a:r>
              <a:rPr lang="en-US" sz="3200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+mj-cs"/>
              </a:rPr>
              <a:t>=&gt;</a:t>
            </a:r>
            <a:r>
              <a:rPr lang="en-US" sz="320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+mj-cs"/>
              </a:rPr>
              <a:t>write</a:t>
            </a:r>
            <a:r>
              <a:rPr lang="en-US" sz="3200" dirty="0">
                <a:solidFill>
                  <a:srgbClr val="800080"/>
                </a:solidFill>
                <a:effectLst/>
                <a:latin typeface="Courier New" panose="02070309020205020404" pitchFamily="49" charset="0"/>
                <a:cs typeface="+mj-cs"/>
              </a:rPr>
              <a:t>( 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+mj-cs"/>
              </a:rPr>
              <a:t>gt_booking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+mj-cs"/>
              </a:rPr>
              <a:t> </a:t>
            </a:r>
            <a:r>
              <a:rPr lang="en-US" sz="3200" dirty="0">
                <a:solidFill>
                  <a:srgbClr val="800080"/>
                </a:solidFill>
                <a:effectLst/>
                <a:latin typeface="Courier New" panose="02070309020205020404" pitchFamily="49" charset="0"/>
                <a:cs typeface="+mj-cs"/>
              </a:rPr>
              <a:t>).</a:t>
            </a:r>
            <a:b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+mj-cs"/>
              </a:rPr>
            </a:br>
            <a:r>
              <a:rPr lang="en-US" sz="3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+mj-cs"/>
              </a:rPr>
              <a:t>cl_demo_output</a:t>
            </a:r>
            <a:r>
              <a:rPr lang="en-US" sz="3200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+mj-cs"/>
              </a:rPr>
              <a:t>=&gt;</a:t>
            </a:r>
            <a:r>
              <a:rPr lang="en-US" sz="320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+mj-cs"/>
              </a:rPr>
              <a:t>write</a:t>
            </a:r>
            <a:r>
              <a:rPr lang="en-US" sz="3200" dirty="0">
                <a:solidFill>
                  <a:srgbClr val="800080"/>
                </a:solidFill>
                <a:effectLst/>
                <a:latin typeface="Courier New" panose="02070309020205020404" pitchFamily="49" charset="0"/>
                <a:cs typeface="+mj-cs"/>
              </a:rPr>
              <a:t>( 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+mj-cs"/>
              </a:rPr>
              <a:t>gs_booking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+mj-cs"/>
              </a:rPr>
              <a:t> </a:t>
            </a:r>
            <a:r>
              <a:rPr lang="en-US" sz="3200" dirty="0">
                <a:solidFill>
                  <a:srgbClr val="800080"/>
                </a:solidFill>
                <a:effectLst/>
                <a:latin typeface="Courier New" panose="02070309020205020404" pitchFamily="49" charset="0"/>
                <a:cs typeface="+mj-cs"/>
              </a:rPr>
              <a:t>).</a:t>
            </a:r>
            <a:b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+mj-cs"/>
              </a:rPr>
            </a:br>
            <a:r>
              <a:rPr lang="en-US" sz="3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+mj-cs"/>
              </a:rPr>
              <a:t>cl_demo_output</a:t>
            </a:r>
            <a:r>
              <a:rPr lang="en-US" sz="3200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+mj-cs"/>
              </a:rPr>
              <a:t>=&gt;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+mj-cs"/>
              </a:rPr>
              <a:t>display</a:t>
            </a:r>
            <a:r>
              <a:rPr lang="en-US" sz="3200" dirty="0">
                <a:solidFill>
                  <a:srgbClr val="800080"/>
                </a:solidFill>
                <a:effectLst/>
                <a:latin typeface="Courier New" panose="02070309020205020404" pitchFamily="49" charset="0"/>
                <a:cs typeface="+mj-cs"/>
              </a:rPr>
              <a:t>( ).</a:t>
            </a:r>
            <a:r>
              <a:rPr lang="en-US" sz="3200" dirty="0">
                <a:cs typeface="+mj-cs"/>
              </a:rPr>
              <a:t> </a:t>
            </a:r>
            <a:endParaRPr lang="he-IL" sz="32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75390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BCB40-FD5D-B1D3-2A3D-CC07B657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describe table…lines: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80081-B81A-AF30-8288-8CFF854BD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20" y="2249487"/>
            <a:ext cx="11780668" cy="354171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data</a:t>
            </a:r>
            <a:r>
              <a:rPr lang="en-US" dirty="0">
                <a:solidFill>
                  <a:srgbClr val="8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gv_lines</a:t>
            </a:r>
            <a:r>
              <a:rPr lang="en-US" dirty="0">
                <a:solidFill>
                  <a:srgbClr val="800080"/>
                </a:solidFill>
                <a:effectLst/>
                <a:latin typeface="Courier New" panose="02070309020205020404" pitchFamily="49" charset="0"/>
              </a:rPr>
              <a:t>) = </a:t>
            </a:r>
            <a:r>
              <a:rPr lang="en-US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lines</a:t>
            </a:r>
            <a:r>
              <a:rPr lang="en-US" dirty="0">
                <a:solidFill>
                  <a:srgbClr val="800080"/>
                </a:solidFill>
                <a:effectLst/>
                <a:latin typeface="Courier New" panose="02070309020205020404" pitchFamily="49" charset="0"/>
              </a:rPr>
              <a:t>( </a:t>
            </a:r>
            <a:r>
              <a:rPr lang="en-US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gt_booking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800080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-US" dirty="0"/>
              <a:t> </a:t>
            </a:r>
            <a:endParaRPr lang="he-IL" dirty="0"/>
          </a:p>
          <a:p>
            <a:pPr marL="0" indent="0" algn="l">
              <a:buNone/>
            </a:pPr>
            <a:r>
              <a:rPr lang="en-US" dirty="0"/>
              <a:t>Read last row:</a:t>
            </a:r>
          </a:p>
          <a:p>
            <a:pPr marL="0" indent="0" algn="l">
              <a:buNone/>
            </a:pPr>
            <a:r>
              <a:rPr lang="en-US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data</a:t>
            </a:r>
            <a:r>
              <a:rPr lang="en-US" dirty="0">
                <a:solidFill>
                  <a:srgbClr val="8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gs_booking1</a:t>
            </a:r>
            <a:r>
              <a:rPr lang="en-US" dirty="0">
                <a:solidFill>
                  <a:srgbClr val="800080"/>
                </a:solidFill>
                <a:effectLst/>
                <a:latin typeface="Courier New" panose="02070309020205020404" pitchFamily="49" charset="0"/>
              </a:rPr>
              <a:t>) = </a:t>
            </a:r>
            <a:r>
              <a:rPr lang="en-US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value 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0080"/>
                </a:solidFill>
                <a:effectLst/>
                <a:latin typeface="Courier New" panose="02070309020205020404" pitchFamily="49" charset="0"/>
              </a:rPr>
              <a:t>( </a:t>
            </a:r>
            <a:r>
              <a:rPr lang="en-US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gt_booking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 </a:t>
            </a:r>
            <a:r>
              <a:rPr lang="en-US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gv_lines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] </a:t>
            </a:r>
            <a:r>
              <a:rPr lang="en-US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optional </a:t>
            </a:r>
            <a:r>
              <a:rPr lang="en-US" dirty="0">
                <a:solidFill>
                  <a:srgbClr val="800080"/>
                </a:solidFill>
                <a:effectLst/>
                <a:latin typeface="Courier New" panose="02070309020205020404" pitchFamily="49" charset="0"/>
              </a:rPr>
              <a:t>).</a:t>
            </a:r>
            <a:r>
              <a:rPr lang="en-US" dirty="0"/>
              <a:t>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95155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CA57-1296-3664-49BF-435AE4CBA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6222" y="483171"/>
            <a:ext cx="9096376" cy="644293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read tables:</a:t>
            </a:r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6D6BB-237E-6703-216B-EC99D32F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68" y="1256667"/>
            <a:ext cx="73914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19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DD4DC-4325-6C1A-51DE-710B0D11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concatenate syntax:</a:t>
            </a:r>
            <a:endParaRPr lang="he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1F3625-865C-0A39-792D-04E6B709C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582" y="1813003"/>
            <a:ext cx="8310424" cy="455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04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AD37-A593-66CD-A55B-D9B742F54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38782"/>
            <a:ext cx="8791575" cy="715315"/>
          </a:xfrm>
        </p:spPr>
        <p:txBody>
          <a:bodyPr>
            <a:normAutofit fontScale="90000"/>
          </a:bodyPr>
          <a:lstStyle/>
          <a:p>
            <a:r>
              <a:rPr lang="en-US" dirty="0"/>
              <a:t>FORMATTING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8AB8C8-8836-E73C-A61F-71917B5CF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 t="14901" r="56369" b="18620"/>
          <a:stretch/>
        </p:blipFill>
        <p:spPr bwMode="auto">
          <a:xfrm>
            <a:off x="1579573" y="1445140"/>
            <a:ext cx="9088426" cy="39436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2698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8EBEB-6B12-DFF4-0B28-27603593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F39D80-8151-BCE5-F977-DD4DBAF65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627313"/>
            <a:ext cx="9906000" cy="2786062"/>
          </a:xfrm>
        </p:spPr>
      </p:pic>
    </p:spTree>
    <p:extLst>
      <p:ext uri="{BB962C8B-B14F-4D97-AF65-F5344CB8AC3E}">
        <p14:creationId xmlns:p14="http://schemas.microsoft.com/office/powerpoint/2010/main" val="20827073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131</TotalTime>
  <Words>129</Words>
  <Application>Microsoft Office PowerPoint</Application>
  <PresentationFormat>Widescreen</PresentationFormat>
  <Paragraphs>14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Courier New</vt:lpstr>
      <vt:lpstr>Tw Cen MT</vt:lpstr>
      <vt:lpstr>Circuit</vt:lpstr>
      <vt:lpstr>New ABAP SYNTAX TIPS &amp; EXPRESSIONS</vt:lpstr>
      <vt:lpstr>Instead of catch cx_sy_itab_line_not_found:</vt:lpstr>
      <vt:lpstr>Quick data display:</vt:lpstr>
      <vt:lpstr>Instead of describe table…lines:</vt:lpstr>
      <vt:lpstr>Using read tables:</vt:lpstr>
      <vt:lpstr>New concatenate syntax:</vt:lpstr>
      <vt:lpstr>FORMATTING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Rogov Natasha</dc:creator>
  <cp:lastModifiedBy>Rogov Natasha</cp:lastModifiedBy>
  <cp:revision>10</cp:revision>
  <dcterms:created xsi:type="dcterms:W3CDTF">2024-09-27T13:43:39Z</dcterms:created>
  <dcterms:modified xsi:type="dcterms:W3CDTF">2024-09-27T15:55:02Z</dcterms:modified>
</cp:coreProperties>
</file>